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5"/>
  </p:handoutMasterIdLst>
  <p:sldIdLst>
    <p:sldId id="256" r:id="rId2"/>
    <p:sldId id="257" r:id="rId3"/>
    <p:sldId id="264" r:id="rId4"/>
    <p:sldId id="258" r:id="rId5"/>
    <p:sldId id="260" r:id="rId6"/>
    <p:sldId id="259" r:id="rId7"/>
    <p:sldId id="266" r:id="rId8"/>
    <p:sldId id="267" r:id="rId9"/>
    <p:sldId id="268" r:id="rId10"/>
    <p:sldId id="262" r:id="rId11"/>
    <p:sldId id="271" r:id="rId12"/>
    <p:sldId id="269" r:id="rId13"/>
    <p:sldId id="270" r:id="rId14"/>
  </p:sldIdLst>
  <p:sldSz cx="12192000" cy="6858000"/>
  <p:notesSz cx="9945688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9798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33588" y="1"/>
            <a:ext cx="4309798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3A1F2D-5C62-4D3F-A469-BB6607C7D0A7}" type="datetimeFigureOut">
              <a:rPr lang="en-IE" smtClean="0"/>
              <a:t>22/08/2020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4309798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33588" y="6513910"/>
            <a:ext cx="4309798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EE3528-91E6-4704-B1B1-FE940BD7F7A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393032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D200B3F0-A9BC-48CE-8EB6-ECE965069900}" type="datetimeFigureOut">
              <a:rPr lang="en-US" dirty="0"/>
              <a:pPr/>
              <a:t>8/22/2020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FFFF-3106-4DDB-AA62-0C80862170D6}" type="datetimeFigureOut">
              <a:rPr lang="en-US" dirty="0"/>
              <a:t>8/22/2020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38B7-AE95-4DC8-9A51-7A71F545B098}" type="datetimeFigureOut">
              <a:rPr lang="en-US" dirty="0"/>
              <a:t>8/22/2020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1EC2B-8188-4AC2-9F0D-8D09C51D505A}" type="datetimeFigureOut">
              <a:rPr lang="en-US" dirty="0"/>
              <a:t>8/22/2020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B75E-944F-430B-BE5F-C69FA8823C04}" type="datetimeFigureOut">
              <a:rPr lang="en-US" dirty="0"/>
              <a:t>8/22/2020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E0DC7-7F53-471C-A711-B3DA6F2535F3}" type="datetimeFigureOut">
              <a:rPr lang="en-US" dirty="0"/>
              <a:t>8/22/2020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4C9D-4618-451D-80C1-6A376BB42AB4}" type="datetimeFigureOut">
              <a:rPr lang="en-US" dirty="0"/>
              <a:t>8/22/2020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D2318-CE40-42F6-962A-4C6D6CF697DB}" type="datetimeFigureOut">
              <a:rPr lang="en-US" dirty="0"/>
              <a:t>8/22/2020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6AC1-EB7F-4BEF-90D9-5764B50DAF8A}" type="datetimeFigureOut">
              <a:rPr lang="en-US" dirty="0"/>
              <a:t>8/22/2020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712A-F861-4AB0-A754-4F5A2033CD4B}" type="datetimeFigureOut">
              <a:rPr lang="en-US" dirty="0"/>
              <a:t>8/22/2020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507B7-F2DC-4B2C-B14D-58A9766807A2}" type="datetimeFigureOut">
              <a:rPr lang="en-US" dirty="0"/>
              <a:t>8/22/2020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483D-5CB4-4842-8F2F-05D5276ACF63}" type="datetimeFigureOut">
              <a:rPr lang="en-US" dirty="0"/>
              <a:t>8/22/2020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CE32E-9DC0-47C8-A657-48F5C3E4A10B}" type="datetimeFigureOut">
              <a:rPr lang="en-US" dirty="0"/>
              <a:t>8/22/2020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F5C0D-8C3A-4771-A43D-83937FC700D4}" type="datetimeFigureOut">
              <a:rPr lang="en-US" dirty="0"/>
              <a:t>8/22/2020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D2D6-FCC2-425A-A4A7-8058E8C01CB1}" type="datetimeFigureOut">
              <a:rPr lang="en-US" dirty="0"/>
              <a:t>8/22/2020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2683-E6E7-4CC3-9EEE-7854DD4F3545}" type="datetimeFigureOut">
              <a:rPr lang="en-US" dirty="0"/>
              <a:t>8/22/2020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0F81-B39D-4CBB-8BF3-5D6E395D0F72}" type="datetimeFigureOut">
              <a:rPr lang="en-US" dirty="0"/>
              <a:t>8/22/2020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64B320A-89BA-47B2-A525-92E8D10B06E4}" type="datetimeFigureOut">
              <a:rPr lang="en-US" dirty="0"/>
              <a:t>8/22/2020</a:t>
            </a:fld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allison.leetch@cycleagainstsuicide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1318" y="1687609"/>
            <a:ext cx="8825658" cy="2677648"/>
          </a:xfrm>
        </p:spPr>
        <p:txBody>
          <a:bodyPr/>
          <a:lstStyle/>
          <a:p>
            <a:pPr algn="ctr"/>
            <a:r>
              <a:rPr lang="en-IE" b="1" dirty="0" smtClean="0"/>
              <a:t>Cycle Against Suicide</a:t>
            </a:r>
            <a:br>
              <a:rPr lang="en-IE" b="1" dirty="0" smtClean="0"/>
            </a:br>
            <a:r>
              <a:rPr lang="en-IE" b="1" dirty="0" smtClean="0"/>
              <a:t/>
            </a:r>
            <a:br>
              <a:rPr lang="en-IE" b="1" dirty="0" smtClean="0"/>
            </a:br>
            <a:r>
              <a:rPr lang="en-IE" b="1" dirty="0" smtClean="0"/>
              <a:t>HEADSTRONG Programme	</a:t>
            </a:r>
            <a:endParaRPr lang="en-IE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2585" y="3862981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22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Teachers - What you do next!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100" y="2345924"/>
            <a:ext cx="11273159" cy="341630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IE" sz="2400" dirty="0" smtClean="0"/>
              <a:t>Choose your HEADSTRONG committee.</a:t>
            </a:r>
          </a:p>
          <a:p>
            <a:pPr marL="457200" indent="-457200">
              <a:buFont typeface="+mj-lt"/>
              <a:buAutoNum type="arabicPeriod"/>
            </a:pPr>
            <a:r>
              <a:rPr lang="en-IE" sz="2400" dirty="0" smtClean="0"/>
              <a:t>Using our e-learning platform, watch the “Mental Health Video – It’s OK not to feel OK” and the video of the porcupine mapping exercise with the committee.</a:t>
            </a:r>
          </a:p>
          <a:p>
            <a:pPr marL="457200" indent="-457200">
              <a:buFont typeface="+mj-lt"/>
              <a:buAutoNum type="arabicPeriod"/>
            </a:pPr>
            <a:r>
              <a:rPr lang="en-IE" sz="2400" dirty="0" smtClean="0"/>
              <a:t>HEADSTRONG committee reps must then carry out the porcupine map exercise with your class group(s).</a:t>
            </a:r>
          </a:p>
          <a:p>
            <a:pPr marL="457200" indent="-457200">
              <a:buFont typeface="+mj-lt"/>
              <a:buAutoNum type="arabicPeriod"/>
            </a:pPr>
            <a:r>
              <a:rPr lang="en-IE" sz="2400" dirty="0" smtClean="0"/>
              <a:t>With the committee, select the 5 themes you will cover this year and make a plan of what will be done for each heading. Ideas and further guidance for each theme are available on our e- learning platform .</a:t>
            </a:r>
            <a:endParaRPr lang="en-IE" sz="2400" dirty="0"/>
          </a:p>
          <a:p>
            <a:pPr marL="457200" indent="-457200">
              <a:buFont typeface="+mj-lt"/>
              <a:buAutoNum type="arabicPeriod"/>
            </a:pPr>
            <a:r>
              <a:rPr lang="en-IE" sz="2400" dirty="0" smtClean="0"/>
              <a:t>Complete 5 themes across the school year.</a:t>
            </a:r>
          </a:p>
        </p:txBody>
      </p:sp>
    </p:spTree>
    <p:extLst>
      <p:ext uri="{BB962C8B-B14F-4D97-AF65-F5344CB8AC3E}">
        <p14:creationId xmlns:p14="http://schemas.microsoft.com/office/powerpoint/2010/main" val="45611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What to do! – Continued… 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146" y="2822440"/>
            <a:ext cx="11254024" cy="34163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sz="2400" dirty="0" smtClean="0">
                <a:solidFill>
                  <a:schemeClr val="accent1"/>
                </a:solidFill>
              </a:rPr>
              <a:t>6.  </a:t>
            </a:r>
            <a:r>
              <a:rPr lang="en-IE" sz="2400" dirty="0" smtClean="0"/>
              <a:t>Report </a:t>
            </a:r>
            <a:r>
              <a:rPr lang="en-IE" sz="2400" dirty="0"/>
              <a:t>progress in May in order to achieve Ambassador School Status</a:t>
            </a:r>
          </a:p>
          <a:p>
            <a:pPr>
              <a:buFont typeface="+mj-lt"/>
              <a:buAutoNum type="arabicParenR"/>
            </a:pPr>
            <a:endParaRPr lang="en-IE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7738" y="4221393"/>
            <a:ext cx="2467006" cy="2417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86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b="1" dirty="0" smtClean="0"/>
              <a:t>Teacher - What you do next! </a:t>
            </a:r>
            <a:br>
              <a:rPr lang="en-IE" b="1" dirty="0" smtClean="0"/>
            </a:br>
            <a:r>
              <a:rPr lang="en-IE" b="1" u="sng" dirty="0" smtClean="0"/>
              <a:t>Remote Learning Scenario</a:t>
            </a:r>
            <a:endParaRPr lang="en-IE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972" y="2279560"/>
            <a:ext cx="11475076" cy="4430331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IE" sz="2000" dirty="0"/>
              <a:t>Choose your HEADSTRONG committee</a:t>
            </a:r>
          </a:p>
          <a:p>
            <a:pPr marL="457200" indent="-457200">
              <a:buFont typeface="+mj-lt"/>
              <a:buAutoNum type="arabicPeriod"/>
            </a:pPr>
            <a:r>
              <a:rPr lang="en-IE" sz="2000" dirty="0"/>
              <a:t>Using our e-learning platform, watch the “Mental Health Video – It’s OK not to feel OK” and the video of the porcupine mapping exercise with the committee.</a:t>
            </a:r>
          </a:p>
          <a:p>
            <a:pPr marL="457200" indent="-457200">
              <a:buFont typeface="+mj-lt"/>
              <a:buAutoNum type="arabicPeriod"/>
            </a:pPr>
            <a:r>
              <a:rPr lang="en-IE" sz="2000" dirty="0" smtClean="0"/>
              <a:t>HEADSTRONG </a:t>
            </a:r>
            <a:r>
              <a:rPr lang="en-IE" sz="2000" dirty="0"/>
              <a:t>committee reps must then carry out the porcupine map exercise </a:t>
            </a:r>
            <a:r>
              <a:rPr lang="en-IE" sz="2000" dirty="0" smtClean="0"/>
              <a:t>with your class group(s) (where possible).</a:t>
            </a:r>
          </a:p>
          <a:p>
            <a:pPr marL="457200" indent="-457200">
              <a:buFont typeface="+mj-lt"/>
              <a:buAutoNum type="arabicPeriod"/>
            </a:pPr>
            <a:r>
              <a:rPr lang="en-IE" sz="2000" dirty="0" smtClean="0"/>
              <a:t>Teacher selects a group of students who will be following the programme during remote learning</a:t>
            </a:r>
          </a:p>
          <a:p>
            <a:pPr marL="457200" indent="-457200">
              <a:buFont typeface="+mj-lt"/>
              <a:buAutoNum type="arabicPeriod"/>
            </a:pPr>
            <a:r>
              <a:rPr lang="en-IE" sz="2000" dirty="0" smtClean="0"/>
              <a:t>Students must read the </a:t>
            </a:r>
            <a:r>
              <a:rPr lang="en-IE" sz="2000" b="1" dirty="0" smtClean="0"/>
              <a:t>Youth Mental Health Toolkit </a:t>
            </a:r>
            <a:r>
              <a:rPr lang="en-IE" sz="2000" dirty="0" smtClean="0"/>
              <a:t>(available on the e-learning platform) </a:t>
            </a:r>
          </a:p>
          <a:p>
            <a:pPr marL="457200" indent="-457200">
              <a:buFont typeface="+mj-lt"/>
              <a:buAutoNum type="arabicPeriod"/>
            </a:pPr>
            <a:r>
              <a:rPr lang="en-IE" sz="2000" dirty="0" smtClean="0"/>
              <a:t>Students choose 5 topics from the list and do the questions on those topics</a:t>
            </a:r>
          </a:p>
          <a:p>
            <a:pPr marL="457200" indent="-457200">
              <a:buFont typeface="+mj-lt"/>
              <a:buAutoNum type="arabicPeriod"/>
            </a:pPr>
            <a:r>
              <a:rPr lang="en-IE" sz="2000" dirty="0" smtClean="0"/>
              <a:t>Answers will be autocorrected on our e-learning platform.</a:t>
            </a:r>
          </a:p>
          <a:p>
            <a:pPr marL="457200" indent="-457200">
              <a:buFont typeface="+mj-lt"/>
              <a:buAutoNum type="arabicPeriod"/>
            </a:pPr>
            <a:r>
              <a:rPr lang="en-IE" sz="2000" dirty="0" smtClean="0"/>
              <a:t>School achieves Ambassador School Status </a:t>
            </a:r>
            <a:endParaRPr lang="en-IE" sz="2000" dirty="0"/>
          </a:p>
          <a:p>
            <a:endParaRPr lang="en-IE" sz="2000" dirty="0"/>
          </a:p>
        </p:txBody>
      </p:sp>
    </p:spTree>
    <p:extLst>
      <p:ext uri="{BB962C8B-B14F-4D97-AF65-F5344CB8AC3E}">
        <p14:creationId xmlns:p14="http://schemas.microsoft.com/office/powerpoint/2010/main" val="180127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Contact</a:t>
            </a:r>
            <a:endParaRPr lang="en-IE" b="1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1154954" y="2603500"/>
            <a:ext cx="87614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IE" sz="2400" b="1" dirty="0" smtClean="0"/>
              <a:t>If you have any questions or want to sign up for HEADSTRONG please contact: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IE" sz="2400" b="1" dirty="0" smtClean="0"/>
              <a:t/>
            </a:r>
            <a:br>
              <a:rPr lang="en-IE" sz="2400" b="1" dirty="0" smtClean="0"/>
            </a:br>
            <a:r>
              <a:rPr lang="en-IE" sz="2400" b="1" i="1" dirty="0" smtClean="0">
                <a:hlinkClick r:id="rId2"/>
              </a:rPr>
              <a:t>allison.leetch@cycleagainstsuicide.com</a:t>
            </a:r>
            <a:r>
              <a:rPr lang="en-IE" sz="2400" b="1" i="1" dirty="0" smtClean="0"/>
              <a:t> </a:t>
            </a:r>
            <a:endParaRPr lang="en-IE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4097" y="4276993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15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b="1" dirty="0" smtClean="0"/>
              <a:t>HEADSTRONG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621" y="2370137"/>
            <a:ext cx="11655379" cy="3416300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en-IE" sz="2800" b="1" dirty="0" smtClean="0"/>
              <a:t>HEADSTRONG</a:t>
            </a:r>
            <a:r>
              <a:rPr lang="en-IE" sz="2800" dirty="0" smtClean="0"/>
              <a:t>, a mental health and wellbeing programme designed by Cycle Against Suicide for secondary schools, aims to: </a:t>
            </a:r>
          </a:p>
          <a:p>
            <a:pPr marL="0" indent="0" fontAlgn="base">
              <a:buNone/>
            </a:pPr>
            <a:endParaRPr lang="en-IE" sz="2800" dirty="0" smtClean="0"/>
          </a:p>
          <a:p>
            <a:pPr marL="514350" indent="-514350" fontAlgn="base">
              <a:buFont typeface="+mj-lt"/>
              <a:buAutoNum type="arabicPeriod"/>
            </a:pPr>
            <a:r>
              <a:rPr lang="en-IE" sz="2800" dirty="0" smtClean="0"/>
              <a:t>Stamp </a:t>
            </a:r>
            <a:r>
              <a:rPr lang="en-IE" sz="2800" dirty="0"/>
              <a:t>out stigma  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en-IE" sz="2800" dirty="0"/>
              <a:t>Promote resilience  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en-IE" sz="2800" dirty="0" smtClean="0"/>
              <a:t>Encourage </a:t>
            </a:r>
            <a:r>
              <a:rPr lang="en-IE" sz="2800" dirty="0"/>
              <a:t>inclusivity  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en-IE" sz="2800" dirty="0"/>
              <a:t>Enhance wellbeing  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en-IE" sz="2800" dirty="0" smtClean="0"/>
              <a:t>Empower </a:t>
            </a:r>
            <a:r>
              <a:rPr lang="en-IE" sz="2800" dirty="0"/>
              <a:t>student voice  </a:t>
            </a:r>
          </a:p>
          <a:p>
            <a:endParaRPr lang="en-IE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8875" y="4714875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20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Layout of the Programme </a:t>
            </a:r>
            <a:endParaRPr lang="en-IE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0157379"/>
              </p:ext>
            </p:extLst>
          </p:nvPr>
        </p:nvGraphicFramePr>
        <p:xfrm>
          <a:off x="1665923" y="2371679"/>
          <a:ext cx="8761413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9483"/>
                <a:gridCol w="2704563"/>
                <a:gridCol w="24473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sz="3600" dirty="0" smtClean="0"/>
                        <a:t>Compulsory</a:t>
                      </a:r>
                      <a:r>
                        <a:rPr lang="en-IE" sz="3600" baseline="0" dirty="0" smtClean="0"/>
                        <a:t> Themes</a:t>
                      </a:r>
                    </a:p>
                    <a:p>
                      <a:pPr algn="ctr"/>
                      <a:r>
                        <a:rPr lang="en-IE" sz="3600" baseline="0" dirty="0" smtClean="0"/>
                        <a:t>(3)</a:t>
                      </a:r>
                      <a:endParaRPr lang="en-IE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600" dirty="0" smtClean="0"/>
                        <a:t>Optional Themes</a:t>
                      </a:r>
                    </a:p>
                    <a:p>
                      <a:pPr algn="ctr"/>
                      <a:r>
                        <a:rPr lang="en-IE" sz="3600" dirty="0" smtClean="0"/>
                        <a:t>(1)</a:t>
                      </a:r>
                      <a:endParaRPr lang="en-IE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600" dirty="0" smtClean="0"/>
                        <a:t>Mental</a:t>
                      </a:r>
                      <a:r>
                        <a:rPr lang="en-IE" sz="3600" baseline="0" dirty="0" smtClean="0"/>
                        <a:t> Illnesses</a:t>
                      </a:r>
                    </a:p>
                    <a:p>
                      <a:pPr algn="ctr"/>
                      <a:r>
                        <a:rPr lang="en-IE" sz="3600" baseline="0" dirty="0" smtClean="0"/>
                        <a:t>(1)</a:t>
                      </a:r>
                      <a:endParaRPr lang="en-IE" sz="3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1935712" y="4253282"/>
            <a:ext cx="8221833" cy="238320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b="1" u="sng" dirty="0" smtClean="0"/>
              <a:t>Aim</a:t>
            </a:r>
            <a:r>
              <a:rPr lang="en-IE" sz="2800" b="1" dirty="0" smtClean="0"/>
              <a:t>: Carry out a project under each of the above themes.</a:t>
            </a:r>
          </a:p>
          <a:p>
            <a:pPr algn="ctr"/>
            <a:r>
              <a:rPr lang="en-IE" sz="2800" b="1" dirty="0" smtClean="0"/>
              <a:t>*All guidance available on our  NEW e-learning platform*</a:t>
            </a:r>
          </a:p>
        </p:txBody>
      </p:sp>
    </p:spTree>
    <p:extLst>
      <p:ext uri="{BB962C8B-B14F-4D97-AF65-F5344CB8AC3E}">
        <p14:creationId xmlns:p14="http://schemas.microsoft.com/office/powerpoint/2010/main" val="86570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Programme Layout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IE" sz="2800" b="1" u="sng" dirty="0"/>
              <a:t>Compulsory Themes- Do all 3  </a:t>
            </a:r>
            <a:r>
              <a:rPr lang="en-IE" sz="2800" dirty="0"/>
              <a:t> </a:t>
            </a:r>
          </a:p>
          <a:p>
            <a:pPr fontAlgn="base"/>
            <a:r>
              <a:rPr lang="en-IE" sz="2800" dirty="0"/>
              <a:t>Coping with stress as an adolescent  </a:t>
            </a:r>
          </a:p>
          <a:p>
            <a:r>
              <a:rPr lang="en-IE" sz="2800" dirty="0"/>
              <a:t>Bullying  </a:t>
            </a:r>
          </a:p>
          <a:p>
            <a:r>
              <a:rPr lang="en-IE" sz="2800" dirty="0"/>
              <a:t>Look out... how to talk about it. </a:t>
            </a:r>
          </a:p>
          <a:p>
            <a:endParaRPr lang="en-IE" sz="2800" dirty="0" smtClean="0"/>
          </a:p>
          <a:p>
            <a:pPr marL="0" indent="0" fontAlgn="base">
              <a:buNone/>
            </a:pPr>
            <a:endParaRPr lang="en-IE" sz="2800" dirty="0" smtClean="0"/>
          </a:p>
          <a:p>
            <a:endParaRPr lang="en-IE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8875" y="4727754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13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u="sng" dirty="0"/>
              <a:t>Optional Themes – Choose </a:t>
            </a:r>
            <a:r>
              <a:rPr lang="en-IE" b="1" u="sng" dirty="0" smtClean="0"/>
              <a:t>1</a:t>
            </a:r>
            <a:r>
              <a:rPr lang="en-IE" dirty="0"/>
              <a:t>  </a:t>
            </a:r>
            <a:br>
              <a:rPr lang="en-IE" dirty="0"/>
            </a:b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011" y="2665927"/>
            <a:ext cx="3764776" cy="3720027"/>
          </a:xfrm>
        </p:spPr>
        <p:txBody>
          <a:bodyPr>
            <a:noAutofit/>
          </a:bodyPr>
          <a:lstStyle/>
          <a:p>
            <a:pPr fontAlgn="base"/>
            <a:r>
              <a:rPr lang="en-IE" sz="2800" dirty="0"/>
              <a:t>Eating </a:t>
            </a:r>
            <a:r>
              <a:rPr lang="en-IE" sz="2800" dirty="0" smtClean="0"/>
              <a:t>disorders</a:t>
            </a:r>
            <a:r>
              <a:rPr lang="en-IE" sz="2800" dirty="0"/>
              <a:t> </a:t>
            </a:r>
          </a:p>
          <a:p>
            <a:pPr fontAlgn="base"/>
            <a:r>
              <a:rPr lang="en-IE" sz="2800" dirty="0"/>
              <a:t>Physical health </a:t>
            </a:r>
          </a:p>
          <a:p>
            <a:pPr fontAlgn="base"/>
            <a:r>
              <a:rPr lang="en-IE" sz="2800" dirty="0" smtClean="0"/>
              <a:t>Social </a:t>
            </a:r>
            <a:r>
              <a:rPr lang="en-IE" sz="2800" dirty="0"/>
              <a:t>media </a:t>
            </a:r>
          </a:p>
          <a:p>
            <a:pPr fontAlgn="base"/>
            <a:r>
              <a:rPr lang="en-IE" sz="2800" dirty="0"/>
              <a:t>Body image </a:t>
            </a:r>
          </a:p>
          <a:p>
            <a:pPr fontAlgn="base"/>
            <a:r>
              <a:rPr lang="en-IE" sz="2800" dirty="0"/>
              <a:t>LGBTQ+  </a:t>
            </a:r>
          </a:p>
          <a:p>
            <a:pPr fontAlgn="base"/>
            <a:endParaRPr lang="en-IE" sz="2800" dirty="0"/>
          </a:p>
          <a:p>
            <a:endParaRPr lang="en-IE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8875" y="4714875"/>
            <a:ext cx="2143125" cy="21431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51550" y="2665927"/>
            <a:ext cx="3812146" cy="2200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ts val="1000"/>
              </a:spcBef>
              <a:buClr>
                <a:srgbClr val="F5A408"/>
              </a:buClr>
              <a:buSzPct val="80000"/>
              <a:buFont typeface="Wingdings 3" charset="2"/>
              <a:buChar char=""/>
            </a:pP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Sport </a:t>
            </a:r>
          </a:p>
          <a:p>
            <a:pPr marL="342900" lvl="0" indent="-342900">
              <a:spcBef>
                <a:spcPts val="1000"/>
              </a:spcBef>
              <a:buClr>
                <a:srgbClr val="F5A408"/>
              </a:buClr>
              <a:buSzPct val="80000"/>
              <a:buFont typeface="Wingdings 3" charset="2"/>
              <a:buChar char=""/>
            </a:pP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Grief  </a:t>
            </a:r>
          </a:p>
          <a:p>
            <a:pPr marL="342900" lvl="0" indent="-342900">
              <a:spcBef>
                <a:spcPts val="1000"/>
              </a:spcBef>
              <a:buClr>
                <a:srgbClr val="F5A408"/>
              </a:buClr>
              <a:buSzPct val="80000"/>
              <a:buFont typeface="Wingdings 3" charset="2"/>
              <a:buChar char=""/>
            </a:pP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Peer pressure  </a:t>
            </a:r>
          </a:p>
          <a:p>
            <a:pPr marL="342900" lvl="0" indent="-342900">
              <a:spcBef>
                <a:spcPts val="1000"/>
              </a:spcBef>
              <a:buClr>
                <a:srgbClr val="F5A408"/>
              </a:buClr>
              <a:buSzPct val="80000"/>
              <a:buFont typeface="Wingdings 3" charset="2"/>
              <a:buChar char=""/>
            </a:pP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Elderly </a:t>
            </a:r>
          </a:p>
        </p:txBody>
      </p:sp>
    </p:spTree>
    <p:extLst>
      <p:ext uri="{BB962C8B-B14F-4D97-AF65-F5344CB8AC3E}">
        <p14:creationId xmlns:p14="http://schemas.microsoft.com/office/powerpoint/2010/main" val="281708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Mental Illnesses </a:t>
            </a:r>
            <a:r>
              <a:rPr lang="en-US" b="1" u="sng" dirty="0" smtClean="0"/>
              <a:t>- Choose 1</a:t>
            </a:r>
            <a:r>
              <a:rPr lang="en-US" dirty="0"/>
              <a:t> </a:t>
            </a:r>
            <a:br>
              <a:rPr lang="en-US" dirty="0"/>
            </a:b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3932200" cy="3295024"/>
          </a:xfrm>
        </p:spPr>
        <p:txBody>
          <a:bodyPr>
            <a:noAutofit/>
          </a:bodyPr>
          <a:lstStyle/>
          <a:p>
            <a:pPr fontAlgn="base"/>
            <a:r>
              <a:rPr lang="en-US" sz="3200" dirty="0" smtClean="0"/>
              <a:t>Depression</a:t>
            </a:r>
            <a:r>
              <a:rPr lang="en-US" sz="3200" dirty="0"/>
              <a:t>  </a:t>
            </a:r>
          </a:p>
          <a:p>
            <a:pPr fontAlgn="base"/>
            <a:r>
              <a:rPr lang="en-US" sz="3200" dirty="0"/>
              <a:t>Anxiety  </a:t>
            </a:r>
          </a:p>
          <a:p>
            <a:pPr fontAlgn="base"/>
            <a:r>
              <a:rPr lang="en-US" sz="3200" dirty="0"/>
              <a:t>Schizophrenia   </a:t>
            </a:r>
          </a:p>
          <a:p>
            <a:pPr fontAlgn="base"/>
            <a:r>
              <a:rPr lang="en-US" sz="3200" dirty="0"/>
              <a:t>Personality Disorder  </a:t>
            </a:r>
          </a:p>
          <a:p>
            <a:pPr fontAlgn="base"/>
            <a:r>
              <a:rPr lang="en-US" sz="3200" dirty="0"/>
              <a:t>OCD  </a:t>
            </a:r>
          </a:p>
          <a:p>
            <a:endParaRPr lang="en-IE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8875" y="4714875"/>
            <a:ext cx="2143125" cy="21431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60641" y="2601532"/>
            <a:ext cx="3992451" cy="30675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fontAlgn="base">
              <a:spcBef>
                <a:spcPts val="1000"/>
              </a:spcBef>
              <a:buClr>
                <a:srgbClr val="F5A408"/>
              </a:buClr>
              <a:buSzPct val="80000"/>
              <a:buFont typeface="Wingdings 3" charset="2"/>
              <a:buChar char=""/>
            </a:pPr>
            <a:r>
              <a:rPr lang="en-US" sz="3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Bipolar Disorder</a:t>
            </a:r>
            <a:r>
              <a:rPr lang="en-US" sz="3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  </a:t>
            </a:r>
          </a:p>
          <a:p>
            <a:pPr marL="342900" lvl="0" indent="-342900" fontAlgn="base">
              <a:spcBef>
                <a:spcPts val="1000"/>
              </a:spcBef>
              <a:buClr>
                <a:srgbClr val="F5A408"/>
              </a:buClr>
              <a:buSzPct val="80000"/>
              <a:buFont typeface="Wingdings 3" charset="2"/>
              <a:buChar char=""/>
            </a:pPr>
            <a:r>
              <a:rPr lang="en-US" sz="3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Paranoia   </a:t>
            </a:r>
          </a:p>
          <a:p>
            <a:pPr marL="342900" lvl="0" indent="-342900" fontAlgn="base">
              <a:spcBef>
                <a:spcPts val="1000"/>
              </a:spcBef>
              <a:buClr>
                <a:srgbClr val="F5A408"/>
              </a:buClr>
              <a:buSzPct val="80000"/>
              <a:buFont typeface="Wingdings 3" charset="2"/>
              <a:buChar char=""/>
            </a:pPr>
            <a:r>
              <a:rPr lang="en-US" sz="3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Addiction  </a:t>
            </a:r>
          </a:p>
          <a:p>
            <a:pPr marL="342900" lvl="0" indent="-342900" fontAlgn="base">
              <a:spcBef>
                <a:spcPts val="1000"/>
              </a:spcBef>
              <a:buClr>
                <a:srgbClr val="F5A408"/>
              </a:buClr>
              <a:buSzPct val="80000"/>
              <a:buFont typeface="Wingdings 3" charset="2"/>
              <a:buChar char=""/>
            </a:pPr>
            <a:r>
              <a:rPr lang="en-US" sz="3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PTSD  </a:t>
            </a:r>
          </a:p>
          <a:p>
            <a:pPr marL="342900" lvl="0" indent="-342900" fontAlgn="base">
              <a:spcBef>
                <a:spcPts val="1000"/>
              </a:spcBef>
              <a:buClr>
                <a:srgbClr val="F5A408"/>
              </a:buClr>
              <a:buSzPct val="80000"/>
              <a:buFont typeface="Wingdings 3" charset="2"/>
              <a:buChar char=""/>
            </a:pPr>
            <a:r>
              <a:rPr lang="en-US" sz="3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Other</a:t>
            </a:r>
            <a:endParaRPr lang="en-US" sz="32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02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HEADSTRONG – Remote Learning 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4346" y="2421228"/>
            <a:ext cx="10551942" cy="3606083"/>
          </a:xfrm>
        </p:spPr>
        <p:txBody>
          <a:bodyPr>
            <a:noAutofit/>
          </a:bodyPr>
          <a:lstStyle/>
          <a:p>
            <a:r>
              <a:rPr lang="en-IE" sz="2200" dirty="0" smtClean="0"/>
              <a:t>Through our E- Learning platform, you will find the </a:t>
            </a:r>
            <a:r>
              <a:rPr lang="en-IE" sz="2200" b="1" dirty="0" smtClean="0"/>
              <a:t>Youth Mental Health Toolkit </a:t>
            </a:r>
            <a:r>
              <a:rPr lang="en-IE" sz="2200" dirty="0" smtClean="0"/>
              <a:t>and </a:t>
            </a:r>
            <a:r>
              <a:rPr lang="en-IE" sz="2200" b="1" dirty="0" smtClean="0"/>
              <a:t>The Schools Based Activity Toolkit. </a:t>
            </a:r>
          </a:p>
          <a:p>
            <a:r>
              <a:rPr lang="en-IE" sz="2200" dirty="0" smtClean="0"/>
              <a:t>The e-learning platform will also include </a:t>
            </a:r>
            <a:r>
              <a:rPr lang="en-IE" sz="2200" b="1" dirty="0" smtClean="0"/>
              <a:t>high profile speakers </a:t>
            </a:r>
            <a:r>
              <a:rPr lang="en-IE" sz="2200" dirty="0" smtClean="0"/>
              <a:t>who share their stories of mental health. </a:t>
            </a:r>
          </a:p>
          <a:p>
            <a:r>
              <a:rPr lang="en-IE" sz="2200" b="1" dirty="0" smtClean="0"/>
              <a:t>Questions</a:t>
            </a:r>
            <a:r>
              <a:rPr lang="en-IE" sz="2200" dirty="0" smtClean="0"/>
              <a:t> based on this toolkit have been designed and will be available on the e-learning platform.</a:t>
            </a:r>
          </a:p>
          <a:p>
            <a:r>
              <a:rPr lang="en-IE" sz="2200" dirty="0" smtClean="0"/>
              <a:t>Should schools return to </a:t>
            </a:r>
            <a:r>
              <a:rPr lang="en-IE" sz="2200" b="1" dirty="0" smtClean="0"/>
              <a:t>remote learning </a:t>
            </a:r>
            <a:r>
              <a:rPr lang="en-IE" sz="2200" dirty="0" smtClean="0"/>
              <a:t>due to the current </a:t>
            </a:r>
            <a:r>
              <a:rPr lang="en-IE" sz="2200" b="1" dirty="0" smtClean="0"/>
              <a:t>Covid-19 </a:t>
            </a:r>
            <a:r>
              <a:rPr lang="en-IE" sz="2200" dirty="0" smtClean="0"/>
              <a:t>situation,  teachers will still have the ability to complete the programme and achieve Ambassador School Status by the end of the year. </a:t>
            </a:r>
          </a:p>
          <a:p>
            <a:r>
              <a:rPr lang="en-IE" sz="2200" b="1" dirty="0" smtClean="0"/>
              <a:t>Instructions</a:t>
            </a:r>
            <a:r>
              <a:rPr lang="en-IE" sz="2200" dirty="0" smtClean="0"/>
              <a:t> on how to set up your account for the e-learning platform will be sent out to all participating schools.</a:t>
            </a:r>
            <a:endParaRPr lang="en-IE" sz="2200" dirty="0"/>
          </a:p>
        </p:txBody>
      </p:sp>
    </p:spTree>
    <p:extLst>
      <p:ext uri="{BB962C8B-B14F-4D97-AF65-F5344CB8AC3E}">
        <p14:creationId xmlns:p14="http://schemas.microsoft.com/office/powerpoint/2010/main" val="63336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HEADSTRONG – Remote Learning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1293" y="2719410"/>
            <a:ext cx="3095074" cy="3416300"/>
          </a:xfrm>
        </p:spPr>
        <p:txBody>
          <a:bodyPr>
            <a:normAutofit/>
          </a:bodyPr>
          <a:lstStyle/>
          <a:p>
            <a:r>
              <a:rPr lang="en-IE" sz="2000" dirty="0" smtClean="0"/>
              <a:t>Mental Health</a:t>
            </a:r>
          </a:p>
          <a:p>
            <a:r>
              <a:rPr lang="en-IE" sz="2000" dirty="0" smtClean="0"/>
              <a:t>Mental </a:t>
            </a:r>
            <a:r>
              <a:rPr lang="en-IE" sz="2000" dirty="0"/>
              <a:t>Health Stigma</a:t>
            </a:r>
          </a:p>
          <a:p>
            <a:r>
              <a:rPr lang="en-IE" sz="2000" dirty="0"/>
              <a:t>Resilience</a:t>
            </a:r>
          </a:p>
          <a:p>
            <a:r>
              <a:rPr lang="en-IE" sz="2000" dirty="0"/>
              <a:t>Anxiety</a:t>
            </a:r>
          </a:p>
          <a:p>
            <a:r>
              <a:rPr lang="en-IE" sz="2000" dirty="0"/>
              <a:t>Bullying </a:t>
            </a:r>
          </a:p>
          <a:p>
            <a:r>
              <a:rPr lang="en-IE" sz="2000" dirty="0"/>
              <a:t>Body </a:t>
            </a:r>
            <a:r>
              <a:rPr lang="en-IE" sz="2000" dirty="0" smtClean="0"/>
              <a:t>Image</a:t>
            </a:r>
            <a:endParaRPr lang="en-IE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9697427" y="2719410"/>
            <a:ext cx="2743200" cy="2144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ts val="1000"/>
              </a:spcBef>
              <a:buClr>
                <a:srgbClr val="F5A408"/>
              </a:buClr>
              <a:buSzPct val="80000"/>
              <a:buFont typeface="Wingdings 3" charset="2"/>
              <a:buChar char=""/>
            </a:pPr>
            <a:r>
              <a:rPr lang="en-IE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Mind-set</a:t>
            </a:r>
          </a:p>
          <a:p>
            <a:pPr marL="342900" lvl="0" indent="-342900">
              <a:spcBef>
                <a:spcPts val="1000"/>
              </a:spcBef>
              <a:buClr>
                <a:srgbClr val="F5A408"/>
              </a:buClr>
              <a:buSzPct val="80000"/>
              <a:buFont typeface="Wingdings 3" charset="2"/>
              <a:buChar char=""/>
            </a:pPr>
            <a:r>
              <a:rPr lang="en-IE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Depression</a:t>
            </a:r>
          </a:p>
          <a:p>
            <a:pPr marL="342900" lvl="0" indent="-342900">
              <a:spcBef>
                <a:spcPts val="1000"/>
              </a:spcBef>
              <a:buClr>
                <a:srgbClr val="F5A408"/>
              </a:buClr>
              <a:buSzPct val="80000"/>
              <a:buFont typeface="Wingdings 3" charset="2"/>
              <a:buChar char=""/>
            </a:pPr>
            <a:r>
              <a:rPr lang="en-IE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Addiction</a:t>
            </a:r>
          </a:p>
          <a:p>
            <a:pPr marL="342900" lvl="0" indent="-342900">
              <a:spcBef>
                <a:spcPts val="1000"/>
              </a:spcBef>
              <a:buClr>
                <a:srgbClr val="F5A408"/>
              </a:buClr>
              <a:buSzPct val="80000"/>
              <a:buFont typeface="Wingdings 3" charset="2"/>
              <a:buChar char=""/>
            </a:pPr>
            <a:r>
              <a:rPr lang="en-IE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Stress </a:t>
            </a:r>
          </a:p>
          <a:p>
            <a:pPr marL="342900" lvl="0" indent="-342900">
              <a:spcBef>
                <a:spcPts val="1000"/>
              </a:spcBef>
              <a:buClr>
                <a:srgbClr val="F5A408"/>
              </a:buClr>
              <a:buSzPct val="80000"/>
              <a:buFont typeface="Wingdings 3" charset="2"/>
              <a:buChar char=""/>
            </a:pPr>
            <a:r>
              <a:rPr lang="en-IE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Wellbeing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0771" y="2719410"/>
            <a:ext cx="4842455" cy="3811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spcBef>
                <a:spcPts val="1000"/>
              </a:spcBef>
              <a:buClr>
                <a:srgbClr val="F5A408"/>
              </a:buClr>
              <a:buSzPct val="80000"/>
              <a:buFont typeface="+mj-lt"/>
              <a:buAutoNum type="arabicPeriod"/>
            </a:pPr>
            <a:r>
              <a:rPr lang="en-IE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Students must read the </a:t>
            </a:r>
            <a:r>
              <a:rPr lang="en-IE" sz="20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Youth Mental Health Toolkit</a:t>
            </a:r>
          </a:p>
          <a:p>
            <a:pPr marL="457200" lvl="0" indent="-457200">
              <a:spcBef>
                <a:spcPts val="1000"/>
              </a:spcBef>
              <a:buClr>
                <a:srgbClr val="F5A408"/>
              </a:buClr>
              <a:buSzPct val="80000"/>
              <a:buFont typeface="+mj-lt"/>
              <a:buAutoNum type="arabicPeriod"/>
            </a:pPr>
            <a:r>
              <a:rPr lang="en-IE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Choose 5 of the topics</a:t>
            </a:r>
          </a:p>
          <a:p>
            <a:pPr marL="457200" lvl="0" indent="-457200">
              <a:spcBef>
                <a:spcPts val="1000"/>
              </a:spcBef>
              <a:buClr>
                <a:srgbClr val="F5A408"/>
              </a:buClr>
              <a:buSzPct val="80000"/>
              <a:buFont typeface="+mj-lt"/>
              <a:buAutoNum type="arabicPeriod"/>
            </a:pPr>
            <a:r>
              <a:rPr lang="en-IE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Answer the associated questions on our e-learning platform</a:t>
            </a:r>
          </a:p>
          <a:p>
            <a:pPr marL="457200" lvl="0" indent="-457200">
              <a:spcBef>
                <a:spcPts val="1000"/>
              </a:spcBef>
              <a:buClr>
                <a:srgbClr val="F5A408"/>
              </a:buClr>
              <a:buSzPct val="80000"/>
              <a:buFont typeface="+mj-lt"/>
              <a:buAutoNum type="arabicPeriod"/>
            </a:pPr>
            <a:r>
              <a:rPr lang="en-IE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Answers will be autocorrected on our e-learning platform </a:t>
            </a:r>
          </a:p>
          <a:p>
            <a:pPr marL="457200" lvl="0" indent="-457200">
              <a:spcBef>
                <a:spcPts val="1000"/>
              </a:spcBef>
              <a:buClr>
                <a:srgbClr val="F5A408"/>
              </a:buClr>
              <a:buSzPct val="80000"/>
              <a:buFont typeface="+mj-lt"/>
              <a:buAutoNum type="arabicPeriod"/>
            </a:pPr>
            <a:r>
              <a:rPr lang="en-IE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Report to teacher when work has been completed</a:t>
            </a:r>
          </a:p>
          <a:p>
            <a:pPr marL="457200" lvl="0" indent="-457200">
              <a:spcBef>
                <a:spcPts val="1000"/>
              </a:spcBef>
              <a:buClr>
                <a:srgbClr val="F5A408"/>
              </a:buClr>
              <a:buSzPct val="80000"/>
              <a:buFont typeface="+mj-lt"/>
              <a:buAutoNum type="arabicPeriod"/>
            </a:pPr>
            <a:endParaRPr lang="en-IE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7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/>
              <a:t>Bonus!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IE" sz="2600" dirty="0" smtClean="0"/>
              <a:t>Once your school is registered to participate in HEADSTRONG, all resources on the e-learning platform will also be available for teachers to use in SPHE and wellbeing classes! </a:t>
            </a:r>
            <a:endParaRPr lang="en-IE" sz="26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254" y="4440334"/>
            <a:ext cx="2467006" cy="2417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32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2668</TotalTime>
  <Words>557</Words>
  <Application>Microsoft Office PowerPoint</Application>
  <PresentationFormat>Widescreen</PresentationFormat>
  <Paragraphs>90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Century Gothic</vt:lpstr>
      <vt:lpstr>Wingdings 3</vt:lpstr>
      <vt:lpstr>Ion Boardroom</vt:lpstr>
      <vt:lpstr>Cycle Against Suicide  HEADSTRONG Programme </vt:lpstr>
      <vt:lpstr>HEADSTRONG</vt:lpstr>
      <vt:lpstr>Layout of the Programme </vt:lpstr>
      <vt:lpstr>Programme Layout</vt:lpstr>
      <vt:lpstr>Optional Themes – Choose 1   </vt:lpstr>
      <vt:lpstr>Mental Illnesses - Choose 1  </vt:lpstr>
      <vt:lpstr>HEADSTRONG – Remote Learning </vt:lpstr>
      <vt:lpstr>HEADSTRONG – Remote Learning</vt:lpstr>
      <vt:lpstr>Bonus!</vt:lpstr>
      <vt:lpstr>Teachers - What you do next!</vt:lpstr>
      <vt:lpstr>What to do! – Continued… </vt:lpstr>
      <vt:lpstr>Teacher - What you do next!  Remote Learning Scenario</vt:lpstr>
      <vt:lpstr>Contact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Cycle Against Suicide 2019-2020</dc:title>
  <dc:creator>Ally</dc:creator>
  <cp:lastModifiedBy>Ally</cp:lastModifiedBy>
  <cp:revision>20</cp:revision>
  <cp:lastPrinted>2019-09-24T19:41:59Z</cp:lastPrinted>
  <dcterms:created xsi:type="dcterms:W3CDTF">2019-09-24T18:37:34Z</dcterms:created>
  <dcterms:modified xsi:type="dcterms:W3CDTF">2020-08-22T08:55:54Z</dcterms:modified>
</cp:coreProperties>
</file>